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Radni_list_programa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ULAZI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List1!$A$2:$A$4</c:f>
              <c:strCache>
                <c:ptCount val="3"/>
                <c:pt idx="0">
                  <c:v>voda</c:v>
                </c:pt>
                <c:pt idx="1">
                  <c:v>hrana</c:v>
                </c:pt>
                <c:pt idx="2">
                  <c:v>ostale unesene tekućine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400</c:v>
                </c:pt>
                <c:pt idx="1">
                  <c:v>600</c:v>
                </c:pt>
                <c:pt idx="2">
                  <c:v>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A1-4414-8BE4-A28978244BA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IZLAZI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List1!$A$2:$A$5</c:f>
              <c:strCache>
                <c:ptCount val="4"/>
                <c:pt idx="0">
                  <c:v>stolica</c:v>
                </c:pt>
                <c:pt idx="1">
                  <c:v>disanje</c:v>
                </c:pt>
                <c:pt idx="2">
                  <c:v>znojenje</c:v>
                </c:pt>
                <c:pt idx="3">
                  <c:v>mokraća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150</c:v>
                </c:pt>
                <c:pt idx="1">
                  <c:v>400</c:v>
                </c:pt>
                <c:pt idx="2">
                  <c:v>450</c:v>
                </c:pt>
                <c:pt idx="3">
                  <c:v>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65-4FE7-AB14-8AA5F762C12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995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900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438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748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471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431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467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78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801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871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888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4602-5339-4F84-B407-2DDB16AC5165}" type="datetimeFigureOut">
              <a:rPr lang="hr-HR" smtClean="0"/>
              <a:t>21.8.2019.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897" y="185738"/>
            <a:ext cx="904875" cy="847725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11900"/>
            <a:ext cx="1657975" cy="43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93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6e730f8f-ddb6-43c2-9ac4-1baf593361ea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6e730f8f-ddb6-43c2-9ac4-1baf593361ea/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83177" y="196850"/>
            <a:ext cx="10659292" cy="1623241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accent6"/>
                </a:solidFill>
              </a:rPr>
              <a:t>Održavanje ravnotežnih uvjeta u organizmu</a:t>
            </a:r>
            <a:endParaRPr lang="hr-HR" b="1" dirty="0">
              <a:solidFill>
                <a:schemeClr val="accent6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351314" y="3143794"/>
            <a:ext cx="4937760" cy="548640"/>
          </a:xfrm>
        </p:spPr>
        <p:txBody>
          <a:bodyPr>
            <a:normAutofit fontScale="77500" lnSpcReduction="20000"/>
          </a:bodyPr>
          <a:lstStyle/>
          <a:p>
            <a:pPr algn="l"/>
            <a:endParaRPr lang="hr-HR" sz="5400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4" name="Picture 4" descr="rad7F146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658" y="1820091"/>
            <a:ext cx="3535680" cy="4728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43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slov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6" name="Picture 8" descr="rad33FBA.jpg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199" y="365124"/>
            <a:ext cx="1800497" cy="326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zervirano mjesto sadržaja 9"/>
          <p:cNvSpPr>
            <a:spLocks noGrp="1"/>
          </p:cNvSpPr>
          <p:nvPr>
            <p:ph sz="half" idx="2"/>
          </p:nvPr>
        </p:nvSpPr>
        <p:spPr>
          <a:xfrm>
            <a:off x="5512526" y="3326674"/>
            <a:ext cx="5353594" cy="32395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 smtClean="0"/>
              <a:t>HOMEOSTAZA - održavanje stalnih uvjeta u stanici i organizmu kao cjelini</a:t>
            </a:r>
          </a:p>
          <a:p>
            <a:pPr marL="0" indent="0">
              <a:buNone/>
            </a:pPr>
            <a:endParaRPr lang="hr-HR" dirty="0" smtClean="0">
              <a:hlinkClick r:id="rId3"/>
            </a:endParaRPr>
          </a:p>
          <a:p>
            <a:pPr marL="0" indent="0">
              <a:buNone/>
            </a:pPr>
            <a:r>
              <a:rPr lang="hr-HR" sz="2400" dirty="0" smtClean="0">
                <a:hlinkClick r:id="rId3"/>
              </a:rPr>
              <a:t>Vizualno</a:t>
            </a:r>
            <a:endParaRPr lang="hr-HR" sz="2400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24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hr-HR" sz="2400" dirty="0" smtClean="0"/>
              <a:t>                  </a:t>
            </a:r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Koja je uloga znojenja? RB str. 6.</a:t>
            </a:r>
          </a:p>
        </p:txBody>
      </p:sp>
      <p:sp>
        <p:nvSpPr>
          <p:cNvPr id="9" name="Rezervirano mjesto teksta 8"/>
          <p:cNvSpPr>
            <a:spLocks noGrp="1"/>
          </p:cNvSpPr>
          <p:nvPr>
            <p:ph type="body" sz="quarter" idx="4294967295"/>
          </p:nvPr>
        </p:nvSpPr>
        <p:spPr>
          <a:xfrm>
            <a:off x="2412274" y="705394"/>
            <a:ext cx="9779727" cy="229035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r-HR" sz="4500" dirty="0" smtClean="0"/>
              <a:t>Udjel vode u tijelu odrasla čovjeka iznosi oko 60 %:</a:t>
            </a:r>
          </a:p>
          <a:p>
            <a:pPr marL="0" indent="0">
              <a:buNone/>
            </a:pPr>
            <a:endParaRPr lang="hr-HR" sz="3300" dirty="0" smtClean="0"/>
          </a:p>
          <a:p>
            <a:r>
              <a:rPr lang="hr-HR" sz="4500" dirty="0"/>
              <a:t>s</a:t>
            </a:r>
            <a:r>
              <a:rPr lang="hr-HR" sz="4500" dirty="0" smtClean="0"/>
              <a:t>tanična tekućina</a:t>
            </a:r>
          </a:p>
          <a:p>
            <a:r>
              <a:rPr lang="hr-HR" sz="4500" dirty="0" err="1"/>
              <a:t>i</a:t>
            </a:r>
            <a:r>
              <a:rPr lang="hr-HR" sz="4500" dirty="0" err="1" smtClean="0"/>
              <a:t>zvanstanična</a:t>
            </a:r>
            <a:r>
              <a:rPr lang="hr-HR" sz="4500" dirty="0" smtClean="0"/>
              <a:t> tekućina</a:t>
            </a:r>
          </a:p>
          <a:p>
            <a:r>
              <a:rPr lang="hr-HR" sz="4500" dirty="0"/>
              <a:t>k</a:t>
            </a:r>
            <a:r>
              <a:rPr lang="hr-HR" sz="4500" dirty="0" smtClean="0"/>
              <a:t>rv</a:t>
            </a:r>
          </a:p>
          <a:p>
            <a:r>
              <a:rPr lang="hr-HR" sz="4500" dirty="0"/>
              <a:t>l</a:t>
            </a:r>
            <a:r>
              <a:rPr lang="hr-HR" sz="4500" dirty="0" smtClean="0"/>
              <a:t>imfa 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11" name="Picture 5" descr="rad5C81E.jpg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696" y="3270522"/>
            <a:ext cx="2540000" cy="3295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kstniOkvir 13"/>
          <p:cNvSpPr txBox="1"/>
          <p:nvPr/>
        </p:nvSpPr>
        <p:spPr>
          <a:xfrm>
            <a:off x="1555567" y="1404163"/>
            <a:ext cx="48768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1200" b="1" dirty="0" smtClean="0"/>
              <a:t>60%</a:t>
            </a:r>
            <a:endParaRPr lang="hr-HR" sz="12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2137" y="4277071"/>
            <a:ext cx="857022" cy="95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78096" y="5235005"/>
            <a:ext cx="88106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646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Prosječne količine i načini primanja i gubitka vode u odrasla čovjeka mase oko 70 kg</a:t>
            </a:r>
            <a:endParaRPr lang="hr-HR" sz="2800" dirty="0">
              <a:latin typeface="+mn-lt"/>
            </a:endParaRPr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0591134"/>
              </p:ext>
            </p:extLst>
          </p:nvPr>
        </p:nvGraphicFramePr>
        <p:xfrm>
          <a:off x="374469" y="1825625"/>
          <a:ext cx="564533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Rezervirano mjesto sadržaja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09382859"/>
              </p:ext>
            </p:extLst>
          </p:nvPr>
        </p:nvGraphicFramePr>
        <p:xfrm>
          <a:off x="6172199" y="1825625"/>
          <a:ext cx="541890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4062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 descr="radC9403.jpg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1" t="-304" r="14710" b="25698"/>
          <a:stretch/>
        </p:blipFill>
        <p:spPr bwMode="auto">
          <a:xfrm>
            <a:off x="2974669" y="143689"/>
            <a:ext cx="1567543" cy="121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rad31FBF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944" y="256120"/>
            <a:ext cx="1913118" cy="1106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rad22EC4.jpg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68" t="69556" r="23840" b="3328"/>
          <a:stretch/>
        </p:blipFill>
        <p:spPr bwMode="auto">
          <a:xfrm>
            <a:off x="4617686" y="3118676"/>
            <a:ext cx="1360488" cy="130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radD85E1.jpg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226" y="3100121"/>
            <a:ext cx="1875144" cy="1496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 descr="radB0D91.jpg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4534" y="3090819"/>
            <a:ext cx="1881005" cy="1496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rad7F435.jpg"/>
          <p:cNvPicPr>
            <a:picLocks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7" t="7218" r="63503" b="65275"/>
          <a:stretch/>
        </p:blipFill>
        <p:spPr bwMode="auto">
          <a:xfrm>
            <a:off x="2974669" y="3090819"/>
            <a:ext cx="1044965" cy="1227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kstniOkvir 11"/>
          <p:cNvSpPr txBox="1"/>
          <p:nvPr/>
        </p:nvSpPr>
        <p:spPr>
          <a:xfrm>
            <a:off x="236652" y="659955"/>
            <a:ext cx="1925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 NJIMA NASTAJU OTPADNE TVARI</a:t>
            </a:r>
            <a:endParaRPr lang="hr-HR" dirty="0"/>
          </a:p>
        </p:txBody>
      </p:sp>
      <p:sp>
        <p:nvSpPr>
          <p:cNvPr id="13" name="Lijeva vitičasta zagrada 12"/>
          <p:cNvSpPr/>
          <p:nvPr/>
        </p:nvSpPr>
        <p:spPr>
          <a:xfrm>
            <a:off x="2293260" y="348343"/>
            <a:ext cx="336730" cy="1014547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TekstniOkvir 13"/>
          <p:cNvSpPr txBox="1"/>
          <p:nvPr/>
        </p:nvSpPr>
        <p:spPr>
          <a:xfrm>
            <a:off x="4698967" y="1002266"/>
            <a:ext cx="110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JETRA</a:t>
            </a:r>
            <a:endParaRPr lang="hr-HR" dirty="0"/>
          </a:p>
        </p:txBody>
      </p:sp>
      <p:sp>
        <p:nvSpPr>
          <p:cNvPr id="15" name="TekstniOkvir 14"/>
          <p:cNvSpPr txBox="1"/>
          <p:nvPr/>
        </p:nvSpPr>
        <p:spPr>
          <a:xfrm>
            <a:off x="8837317" y="984256"/>
            <a:ext cx="2228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SVE STANICE TIJELA</a:t>
            </a:r>
            <a:endParaRPr lang="hr-HR" dirty="0"/>
          </a:p>
        </p:txBody>
      </p:sp>
      <p:sp>
        <p:nvSpPr>
          <p:cNvPr id="16" name="TekstniOkvir 15"/>
          <p:cNvSpPr txBox="1"/>
          <p:nvPr/>
        </p:nvSpPr>
        <p:spPr>
          <a:xfrm>
            <a:off x="261374" y="2027676"/>
            <a:ext cx="1700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OTPADNE TVARI (primjeri)</a:t>
            </a:r>
            <a:endParaRPr lang="hr-HR" dirty="0"/>
          </a:p>
        </p:txBody>
      </p:sp>
      <p:sp>
        <p:nvSpPr>
          <p:cNvPr id="17" name="TekstniOkvir 16"/>
          <p:cNvSpPr txBox="1"/>
          <p:nvPr/>
        </p:nvSpPr>
        <p:spPr>
          <a:xfrm>
            <a:off x="2670745" y="2201484"/>
            <a:ext cx="1027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urea</a:t>
            </a:r>
            <a:endParaRPr lang="hr-HR" dirty="0"/>
          </a:p>
        </p:txBody>
      </p:sp>
      <p:sp>
        <p:nvSpPr>
          <p:cNvPr id="18" name="TekstniOkvir 17"/>
          <p:cNvSpPr txBox="1"/>
          <p:nvPr/>
        </p:nvSpPr>
        <p:spPr>
          <a:xfrm>
            <a:off x="4145982" y="2236066"/>
            <a:ext cx="2002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p</a:t>
            </a:r>
            <a:r>
              <a:rPr lang="hr-HR" dirty="0" smtClean="0"/>
              <a:t>igment bilirubin</a:t>
            </a:r>
            <a:endParaRPr lang="hr-HR" dirty="0"/>
          </a:p>
        </p:txBody>
      </p:sp>
      <p:sp>
        <p:nvSpPr>
          <p:cNvPr id="19" name="TekstniOkvir 18"/>
          <p:cNvSpPr txBox="1"/>
          <p:nvPr/>
        </p:nvSpPr>
        <p:spPr>
          <a:xfrm>
            <a:off x="6984687" y="2229396"/>
            <a:ext cx="1349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voda</a:t>
            </a:r>
            <a:endParaRPr lang="hr-HR" dirty="0"/>
          </a:p>
        </p:txBody>
      </p:sp>
      <p:sp>
        <p:nvSpPr>
          <p:cNvPr id="20" name="TekstniOkvir 19"/>
          <p:cNvSpPr txBox="1"/>
          <p:nvPr/>
        </p:nvSpPr>
        <p:spPr>
          <a:xfrm>
            <a:off x="8681062" y="2201484"/>
            <a:ext cx="1881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u</a:t>
            </a:r>
            <a:r>
              <a:rPr lang="hr-HR" dirty="0" smtClean="0"/>
              <a:t>gljikov dioksid</a:t>
            </a:r>
            <a:endParaRPr lang="hr-HR" dirty="0"/>
          </a:p>
        </p:txBody>
      </p:sp>
      <p:sp>
        <p:nvSpPr>
          <p:cNvPr id="22" name="Lijeva vitičasta zagrada 21"/>
          <p:cNvSpPr/>
          <p:nvPr/>
        </p:nvSpPr>
        <p:spPr>
          <a:xfrm>
            <a:off x="2293259" y="1878876"/>
            <a:ext cx="336730" cy="1014547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3" name="TekstniOkvir 22"/>
          <p:cNvSpPr txBox="1"/>
          <p:nvPr/>
        </p:nvSpPr>
        <p:spPr>
          <a:xfrm>
            <a:off x="236652" y="3395397"/>
            <a:ext cx="19259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ORGANI ZA ODSTRANJIVANJE</a:t>
            </a:r>
          </a:p>
          <a:p>
            <a:r>
              <a:rPr lang="hr-HR" dirty="0" smtClean="0"/>
              <a:t>OTPADNIH TVARI</a:t>
            </a:r>
            <a:endParaRPr lang="hr-HR" dirty="0"/>
          </a:p>
        </p:txBody>
      </p:sp>
      <p:sp>
        <p:nvSpPr>
          <p:cNvPr id="24" name="TekstniOkvir 23"/>
          <p:cNvSpPr txBox="1"/>
          <p:nvPr/>
        </p:nvSpPr>
        <p:spPr>
          <a:xfrm>
            <a:off x="246365" y="5190152"/>
            <a:ext cx="1959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OTPADNE TVARI KOJE SE IZLUČUJU</a:t>
            </a:r>
            <a:endParaRPr lang="hr-HR" dirty="0"/>
          </a:p>
        </p:txBody>
      </p:sp>
      <p:sp>
        <p:nvSpPr>
          <p:cNvPr id="25" name="Lijeva vitičasta zagrada 24"/>
          <p:cNvSpPr/>
          <p:nvPr/>
        </p:nvSpPr>
        <p:spPr>
          <a:xfrm>
            <a:off x="2338776" y="3349788"/>
            <a:ext cx="336730" cy="1014547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6" name="TekstniOkvir 25"/>
          <p:cNvSpPr txBox="1"/>
          <p:nvPr/>
        </p:nvSpPr>
        <p:spPr>
          <a:xfrm>
            <a:off x="2936315" y="4476323"/>
            <a:ext cx="1305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bubreg</a:t>
            </a:r>
            <a:endParaRPr lang="hr-HR" dirty="0"/>
          </a:p>
        </p:txBody>
      </p:sp>
      <p:sp>
        <p:nvSpPr>
          <p:cNvPr id="27" name="TekstniOkvir 26"/>
          <p:cNvSpPr txBox="1"/>
          <p:nvPr/>
        </p:nvSpPr>
        <p:spPr>
          <a:xfrm>
            <a:off x="4542212" y="4476323"/>
            <a:ext cx="1652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p</a:t>
            </a:r>
            <a:r>
              <a:rPr lang="hr-HR" dirty="0" smtClean="0"/>
              <a:t>robavni sustav</a:t>
            </a:r>
            <a:endParaRPr lang="hr-HR" dirty="0"/>
          </a:p>
        </p:txBody>
      </p:sp>
      <p:sp>
        <p:nvSpPr>
          <p:cNvPr id="28" name="TekstniOkvir 27"/>
          <p:cNvSpPr txBox="1"/>
          <p:nvPr/>
        </p:nvSpPr>
        <p:spPr>
          <a:xfrm>
            <a:off x="7147768" y="4545152"/>
            <a:ext cx="612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koža</a:t>
            </a:r>
            <a:endParaRPr lang="hr-HR" dirty="0"/>
          </a:p>
        </p:txBody>
      </p:sp>
      <p:sp>
        <p:nvSpPr>
          <p:cNvPr id="29" name="TekstniOkvir 28"/>
          <p:cNvSpPr txBox="1"/>
          <p:nvPr/>
        </p:nvSpPr>
        <p:spPr>
          <a:xfrm>
            <a:off x="9612832" y="4596490"/>
            <a:ext cx="949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pluća</a:t>
            </a:r>
            <a:endParaRPr lang="hr-HR" dirty="0"/>
          </a:p>
        </p:txBody>
      </p:sp>
      <p:sp>
        <p:nvSpPr>
          <p:cNvPr id="30" name="Lijeva vitičasta zagrada 29"/>
          <p:cNvSpPr/>
          <p:nvPr/>
        </p:nvSpPr>
        <p:spPr>
          <a:xfrm>
            <a:off x="2295685" y="5041539"/>
            <a:ext cx="336730" cy="1014547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1" name="TekstniOkvir 30"/>
          <p:cNvSpPr txBox="1"/>
          <p:nvPr/>
        </p:nvSpPr>
        <p:spPr>
          <a:xfrm>
            <a:off x="3006528" y="5467151"/>
            <a:ext cx="832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urin</a:t>
            </a:r>
            <a:endParaRPr lang="hr-HR" dirty="0"/>
          </a:p>
        </p:txBody>
      </p:sp>
      <p:sp>
        <p:nvSpPr>
          <p:cNvPr id="32" name="TekstniOkvir 31"/>
          <p:cNvSpPr txBox="1"/>
          <p:nvPr/>
        </p:nvSpPr>
        <p:spPr>
          <a:xfrm>
            <a:off x="4698967" y="5318028"/>
            <a:ext cx="1036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izmet</a:t>
            </a:r>
          </a:p>
          <a:p>
            <a:r>
              <a:rPr lang="hr-HR" dirty="0" smtClean="0"/>
              <a:t>(fekalije)</a:t>
            </a:r>
            <a:endParaRPr lang="hr-HR" dirty="0"/>
          </a:p>
        </p:txBody>
      </p:sp>
      <p:sp>
        <p:nvSpPr>
          <p:cNvPr id="33" name="TekstniOkvir 32"/>
          <p:cNvSpPr txBox="1"/>
          <p:nvPr/>
        </p:nvSpPr>
        <p:spPr>
          <a:xfrm>
            <a:off x="7181663" y="5498174"/>
            <a:ext cx="601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znoj</a:t>
            </a:r>
            <a:endParaRPr lang="hr-HR" dirty="0"/>
          </a:p>
        </p:txBody>
      </p:sp>
      <p:sp>
        <p:nvSpPr>
          <p:cNvPr id="34" name="TekstniOkvir 33"/>
          <p:cNvSpPr txBox="1"/>
          <p:nvPr/>
        </p:nvSpPr>
        <p:spPr>
          <a:xfrm>
            <a:off x="9184082" y="5318027"/>
            <a:ext cx="1661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v</a:t>
            </a:r>
            <a:r>
              <a:rPr lang="hr-HR" dirty="0" smtClean="0"/>
              <a:t>odena para i ugljikov dioksid</a:t>
            </a:r>
            <a:endParaRPr lang="hr-HR" dirty="0"/>
          </a:p>
        </p:txBody>
      </p:sp>
      <p:sp>
        <p:nvSpPr>
          <p:cNvPr id="35" name="TekstniOkvir 34"/>
          <p:cNvSpPr txBox="1"/>
          <p:nvPr/>
        </p:nvSpPr>
        <p:spPr>
          <a:xfrm>
            <a:off x="4283243" y="6386058"/>
            <a:ext cx="5511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Odstranjivanje otpadnih tvari iz organizma</a:t>
            </a:r>
            <a:endParaRPr lang="hr-HR" dirty="0"/>
          </a:p>
        </p:txBody>
      </p:sp>
      <p:cxnSp>
        <p:nvCxnSpPr>
          <p:cNvPr id="40" name="Zakrivljeni poveznik 39"/>
          <p:cNvCxnSpPr>
            <a:stCxn id="6" idx="2"/>
          </p:cNvCxnSpPr>
          <p:nvPr/>
        </p:nvCxnSpPr>
        <p:spPr>
          <a:xfrm rot="5400000">
            <a:off x="2988827" y="1431870"/>
            <a:ext cx="838594" cy="700635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Zakrivljeni poveznik 41"/>
          <p:cNvCxnSpPr>
            <a:stCxn id="6" idx="2"/>
          </p:cNvCxnSpPr>
          <p:nvPr/>
        </p:nvCxnSpPr>
        <p:spPr>
          <a:xfrm rot="16200000" flipH="1">
            <a:off x="3751475" y="1369855"/>
            <a:ext cx="873176" cy="859245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Zakrivljeni poveznik 43"/>
          <p:cNvCxnSpPr>
            <a:stCxn id="6" idx="2"/>
          </p:cNvCxnSpPr>
          <p:nvPr/>
        </p:nvCxnSpPr>
        <p:spPr>
          <a:xfrm rot="16200000" flipH="1">
            <a:off x="3276691" y="1844639"/>
            <a:ext cx="1080491" cy="116991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Zakrivljeni poveznik 45"/>
          <p:cNvCxnSpPr/>
          <p:nvPr/>
        </p:nvCxnSpPr>
        <p:spPr>
          <a:xfrm rot="16200000" flipH="1">
            <a:off x="2879755" y="2648803"/>
            <a:ext cx="547860" cy="391886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Zakrivljeni poveznik 47"/>
          <p:cNvCxnSpPr/>
          <p:nvPr/>
        </p:nvCxnSpPr>
        <p:spPr>
          <a:xfrm rot="5400000">
            <a:off x="3524354" y="2739740"/>
            <a:ext cx="565837" cy="136320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Zakrivljeni poveznik 49"/>
          <p:cNvCxnSpPr>
            <a:stCxn id="18" idx="2"/>
          </p:cNvCxnSpPr>
          <p:nvPr/>
        </p:nvCxnSpPr>
        <p:spPr>
          <a:xfrm rot="16200000" flipH="1">
            <a:off x="5023170" y="2729696"/>
            <a:ext cx="399059" cy="150462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Zakrivljeni poveznik 53"/>
          <p:cNvCxnSpPr/>
          <p:nvPr/>
        </p:nvCxnSpPr>
        <p:spPr>
          <a:xfrm rot="5400000">
            <a:off x="5092276" y="5128406"/>
            <a:ext cx="513278" cy="1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Zakrivljeni poveznik 57"/>
          <p:cNvCxnSpPr/>
          <p:nvPr/>
        </p:nvCxnSpPr>
        <p:spPr>
          <a:xfrm rot="5400000">
            <a:off x="3014536" y="5198794"/>
            <a:ext cx="545200" cy="1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Zakrivljeni poveznik 59"/>
          <p:cNvCxnSpPr>
            <a:stCxn id="7" idx="2"/>
          </p:cNvCxnSpPr>
          <p:nvPr/>
        </p:nvCxnSpPr>
        <p:spPr>
          <a:xfrm rot="5400000">
            <a:off x="7043223" y="1520202"/>
            <a:ext cx="838593" cy="523969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Zakrivljeni poveznik 61"/>
          <p:cNvCxnSpPr>
            <a:stCxn id="7" idx="2"/>
            <a:endCxn id="20" idx="0"/>
          </p:cNvCxnSpPr>
          <p:nvPr/>
        </p:nvCxnSpPr>
        <p:spPr>
          <a:xfrm rot="16200000" flipH="1">
            <a:off x="8253737" y="833656"/>
            <a:ext cx="838594" cy="1897062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Zakrivljeni poveznik 63"/>
          <p:cNvCxnSpPr>
            <a:stCxn id="19" idx="2"/>
            <a:endCxn id="11" idx="0"/>
          </p:cNvCxnSpPr>
          <p:nvPr/>
        </p:nvCxnSpPr>
        <p:spPr>
          <a:xfrm rot="5400000">
            <a:off x="5332332" y="763548"/>
            <a:ext cx="492091" cy="4162450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Zakrivljeni poveznik 65"/>
          <p:cNvCxnSpPr>
            <a:stCxn id="19" idx="2"/>
          </p:cNvCxnSpPr>
          <p:nvPr/>
        </p:nvCxnSpPr>
        <p:spPr>
          <a:xfrm rot="5400000">
            <a:off x="6564857" y="2012045"/>
            <a:ext cx="508063" cy="1681428"/>
          </a:xfrm>
          <a:prstGeom prst="curved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Zakrivljeni poveznik 67"/>
          <p:cNvCxnSpPr>
            <a:stCxn id="19" idx="2"/>
          </p:cNvCxnSpPr>
          <p:nvPr/>
        </p:nvCxnSpPr>
        <p:spPr>
          <a:xfrm rot="16200000" flipH="1">
            <a:off x="7556503" y="2701827"/>
            <a:ext cx="492091" cy="285892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Zakrivljeni poveznik 69"/>
          <p:cNvCxnSpPr/>
          <p:nvPr/>
        </p:nvCxnSpPr>
        <p:spPr>
          <a:xfrm rot="16200000" flipH="1">
            <a:off x="8591272" y="1658436"/>
            <a:ext cx="492091" cy="2355435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Zakrivljeni poveznik 71"/>
          <p:cNvCxnSpPr>
            <a:stCxn id="20" idx="2"/>
          </p:cNvCxnSpPr>
          <p:nvPr/>
        </p:nvCxnSpPr>
        <p:spPr>
          <a:xfrm rot="16200000" flipH="1">
            <a:off x="9405766" y="2786615"/>
            <a:ext cx="511383" cy="79784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Ravni poveznik sa strelicom 78"/>
          <p:cNvCxnSpPr>
            <a:stCxn id="29" idx="2"/>
          </p:cNvCxnSpPr>
          <p:nvPr/>
        </p:nvCxnSpPr>
        <p:spPr>
          <a:xfrm>
            <a:off x="10087449" y="4965822"/>
            <a:ext cx="0" cy="3931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Ravni poveznik sa strelicom 82"/>
          <p:cNvCxnSpPr/>
          <p:nvPr/>
        </p:nvCxnSpPr>
        <p:spPr>
          <a:xfrm>
            <a:off x="7454267" y="4926192"/>
            <a:ext cx="10001" cy="4723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title"/>
          </p:nvPr>
        </p:nvSpPr>
        <p:spPr>
          <a:xfrm>
            <a:off x="839788" y="296092"/>
            <a:ext cx="4343400" cy="1097280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>
                <a:latin typeface="+mn-lt"/>
              </a:rPr>
              <a:t>Mokraćni sustav čovjeka</a:t>
            </a:r>
            <a:endParaRPr lang="hr-HR" b="1" dirty="0">
              <a:latin typeface="+mn-lt"/>
            </a:endParaRPr>
          </a:p>
        </p:txBody>
      </p:sp>
      <p:sp>
        <p:nvSpPr>
          <p:cNvPr id="10" name="Rezervirano mjesto slike 9"/>
          <p:cNvSpPr>
            <a:spLocks noGrp="1"/>
          </p:cNvSpPr>
          <p:nvPr>
            <p:ph type="pic" idx="1"/>
          </p:nvPr>
        </p:nvSpPr>
        <p:spPr/>
      </p:sp>
      <p:sp>
        <p:nvSpPr>
          <p:cNvPr id="8" name="Rezervirano mjesto teksta 7"/>
          <p:cNvSpPr>
            <a:spLocks noGrp="1"/>
          </p:cNvSpPr>
          <p:nvPr>
            <p:ph type="body" sz="half" idx="2"/>
          </p:nvPr>
        </p:nvSpPr>
        <p:spPr>
          <a:xfrm>
            <a:off x="839788" y="1262743"/>
            <a:ext cx="3932237" cy="4606245"/>
          </a:xfrm>
        </p:spPr>
        <p:txBody>
          <a:bodyPr>
            <a:normAutofit/>
          </a:bodyPr>
          <a:lstStyle/>
          <a:p>
            <a:endParaRPr lang="hr-HR" sz="2400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r>
              <a:rPr lang="hr-HR" sz="2400" dirty="0" smtClean="0"/>
              <a:t>- u </a:t>
            </a:r>
            <a:r>
              <a:rPr lang="hr-HR" sz="2400" dirty="0"/>
              <a:t>regulaciji sastava tjelesnih tekućina sudjeluju različiti </a:t>
            </a:r>
            <a:r>
              <a:rPr lang="hr-HR" sz="2400" dirty="0" smtClean="0"/>
              <a:t>organski sustavi, </a:t>
            </a:r>
            <a:r>
              <a:rPr lang="hr-HR" sz="2400" dirty="0"/>
              <a:t>a najznačajniju ulogu ima mokraćni sustav</a:t>
            </a:r>
          </a:p>
        </p:txBody>
      </p:sp>
      <p:pic>
        <p:nvPicPr>
          <p:cNvPr id="11" name="Picture 4" descr="rad7F435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976" y="987425"/>
            <a:ext cx="2600325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Ravni poveznik sa strelicom 12"/>
          <p:cNvCxnSpPr/>
          <p:nvPr/>
        </p:nvCxnSpPr>
        <p:spPr>
          <a:xfrm>
            <a:off x="7776754" y="1576251"/>
            <a:ext cx="3361509" cy="22642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Ravni poveznik sa strelicom 14"/>
          <p:cNvCxnSpPr/>
          <p:nvPr/>
        </p:nvCxnSpPr>
        <p:spPr>
          <a:xfrm flipV="1">
            <a:off x="9570720" y="1865811"/>
            <a:ext cx="1567543" cy="3831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Ravni poveznik sa strelicom 16"/>
          <p:cNvCxnSpPr/>
          <p:nvPr/>
        </p:nvCxnSpPr>
        <p:spPr>
          <a:xfrm flipH="1">
            <a:off x="6331131" y="3152503"/>
            <a:ext cx="1445623" cy="1567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Ravni poveznik sa strelicom 18"/>
          <p:cNvCxnSpPr/>
          <p:nvPr/>
        </p:nvCxnSpPr>
        <p:spPr>
          <a:xfrm flipH="1" flipV="1">
            <a:off x="6418217" y="3382382"/>
            <a:ext cx="2717074" cy="4597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Ravni poveznik sa strelicom 20"/>
          <p:cNvCxnSpPr/>
          <p:nvPr/>
        </p:nvCxnSpPr>
        <p:spPr>
          <a:xfrm>
            <a:off x="8490857" y="4981303"/>
            <a:ext cx="1622607" cy="957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Ravni poveznik sa strelicom 26"/>
          <p:cNvCxnSpPr/>
          <p:nvPr/>
        </p:nvCxnSpPr>
        <p:spPr>
          <a:xfrm flipH="1">
            <a:off x="6170970" y="5306777"/>
            <a:ext cx="2210344" cy="1740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kstniOkvir 28"/>
          <p:cNvSpPr txBox="1"/>
          <p:nvPr/>
        </p:nvSpPr>
        <p:spPr>
          <a:xfrm>
            <a:off x="5041196" y="3199449"/>
            <a:ext cx="1411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mokraćovodi</a:t>
            </a:r>
            <a:endParaRPr lang="hr-HR" dirty="0"/>
          </a:p>
        </p:txBody>
      </p:sp>
      <p:sp>
        <p:nvSpPr>
          <p:cNvPr id="30" name="TekstniOkvir 29"/>
          <p:cNvSpPr txBox="1"/>
          <p:nvPr/>
        </p:nvSpPr>
        <p:spPr>
          <a:xfrm>
            <a:off x="4632858" y="5266809"/>
            <a:ext cx="171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m</a:t>
            </a:r>
            <a:r>
              <a:rPr lang="hr-HR" dirty="0" smtClean="0"/>
              <a:t>okraćna cijev</a:t>
            </a:r>
            <a:endParaRPr lang="hr-HR" dirty="0"/>
          </a:p>
        </p:txBody>
      </p:sp>
      <p:sp>
        <p:nvSpPr>
          <p:cNvPr id="31" name="TekstniOkvir 30"/>
          <p:cNvSpPr txBox="1"/>
          <p:nvPr/>
        </p:nvSpPr>
        <p:spPr>
          <a:xfrm>
            <a:off x="11138263" y="1576251"/>
            <a:ext cx="984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bubrezi</a:t>
            </a:r>
            <a:endParaRPr lang="hr-HR" dirty="0"/>
          </a:p>
        </p:txBody>
      </p:sp>
      <p:sp>
        <p:nvSpPr>
          <p:cNvPr id="33" name="TekstniOkvir 32"/>
          <p:cNvSpPr txBox="1"/>
          <p:nvPr/>
        </p:nvSpPr>
        <p:spPr>
          <a:xfrm>
            <a:off x="10140224" y="4923122"/>
            <a:ext cx="1969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m</a:t>
            </a:r>
            <a:r>
              <a:rPr lang="hr-HR" dirty="0" smtClean="0"/>
              <a:t>okraćni mjehur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3404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slov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dirty="0" smtClean="0">
                <a:latin typeface="+mn-lt"/>
              </a:rPr>
              <a:t>Smještaj mokraćnog sustava u žene i muškarca</a:t>
            </a:r>
            <a:endParaRPr lang="hr-HR" sz="3200" dirty="0">
              <a:latin typeface="+mn-lt"/>
            </a:endParaRPr>
          </a:p>
        </p:txBody>
      </p:sp>
      <p:pic>
        <p:nvPicPr>
          <p:cNvPr id="10" name="Picture 6" descr="rad58F46.jpg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1" y="1593669"/>
            <a:ext cx="2671762" cy="364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 descr="radCE6B8.jpg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12936" y="1593669"/>
            <a:ext cx="2885395" cy="353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kstniOkvir 12"/>
          <p:cNvSpPr txBox="1"/>
          <p:nvPr/>
        </p:nvSpPr>
        <p:spPr>
          <a:xfrm>
            <a:off x="5320937" y="1776549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bubreg</a:t>
            </a:r>
            <a:endParaRPr lang="hr-HR" dirty="0"/>
          </a:p>
        </p:txBody>
      </p:sp>
      <p:sp>
        <p:nvSpPr>
          <p:cNvPr id="14" name="TekstniOkvir 13"/>
          <p:cNvSpPr txBox="1"/>
          <p:nvPr/>
        </p:nvSpPr>
        <p:spPr>
          <a:xfrm>
            <a:off x="5320937" y="2673532"/>
            <a:ext cx="1428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mokraćovod</a:t>
            </a:r>
            <a:endParaRPr lang="hr-HR" dirty="0"/>
          </a:p>
        </p:txBody>
      </p:sp>
      <p:sp>
        <p:nvSpPr>
          <p:cNvPr id="15" name="TekstniOkvir 14"/>
          <p:cNvSpPr txBox="1"/>
          <p:nvPr/>
        </p:nvSpPr>
        <p:spPr>
          <a:xfrm>
            <a:off x="5272767" y="3500846"/>
            <a:ext cx="1784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m</a:t>
            </a:r>
            <a:r>
              <a:rPr lang="hr-HR" dirty="0" smtClean="0"/>
              <a:t>okraćni mjehur</a:t>
            </a:r>
            <a:endParaRPr lang="hr-HR" dirty="0"/>
          </a:p>
        </p:txBody>
      </p:sp>
      <p:sp>
        <p:nvSpPr>
          <p:cNvPr id="16" name="TekstniOkvir 15"/>
          <p:cNvSpPr txBox="1"/>
          <p:nvPr/>
        </p:nvSpPr>
        <p:spPr>
          <a:xfrm>
            <a:off x="5268685" y="4328160"/>
            <a:ext cx="161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m</a:t>
            </a:r>
            <a:r>
              <a:rPr lang="hr-HR" dirty="0" smtClean="0"/>
              <a:t>okraćna cijev</a:t>
            </a:r>
            <a:endParaRPr lang="hr-HR" dirty="0"/>
          </a:p>
        </p:txBody>
      </p:sp>
      <p:sp>
        <p:nvSpPr>
          <p:cNvPr id="17" name="TekstniOkvir 16"/>
          <p:cNvSpPr txBox="1"/>
          <p:nvPr/>
        </p:nvSpPr>
        <p:spPr>
          <a:xfrm>
            <a:off x="5268685" y="4989665"/>
            <a:ext cx="2638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m</a:t>
            </a:r>
            <a:r>
              <a:rPr lang="hr-HR" dirty="0" smtClean="0"/>
              <a:t>okraćno – spolna cijev</a:t>
            </a:r>
            <a:endParaRPr lang="hr-HR" dirty="0"/>
          </a:p>
        </p:txBody>
      </p:sp>
      <p:cxnSp>
        <p:nvCxnSpPr>
          <p:cNvPr id="19" name="Ravni poveznik sa strelicom 18"/>
          <p:cNvCxnSpPr/>
          <p:nvPr/>
        </p:nvCxnSpPr>
        <p:spPr>
          <a:xfrm flipV="1">
            <a:off x="3082834" y="1997444"/>
            <a:ext cx="2076722" cy="66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vni poveznik sa strelicom 20"/>
          <p:cNvCxnSpPr/>
          <p:nvPr/>
        </p:nvCxnSpPr>
        <p:spPr>
          <a:xfrm flipH="1" flipV="1">
            <a:off x="6284730" y="1890528"/>
            <a:ext cx="2943497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vni poveznik sa strelicom 24"/>
          <p:cNvCxnSpPr/>
          <p:nvPr/>
        </p:nvCxnSpPr>
        <p:spPr>
          <a:xfrm flipV="1">
            <a:off x="2921453" y="2934789"/>
            <a:ext cx="2247696" cy="26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vni poveznik sa strelicom 28"/>
          <p:cNvCxnSpPr/>
          <p:nvPr/>
        </p:nvCxnSpPr>
        <p:spPr>
          <a:xfrm flipH="1">
            <a:off x="6888479" y="2858198"/>
            <a:ext cx="21440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vni poveznik sa strelicom 30"/>
          <p:cNvCxnSpPr/>
          <p:nvPr/>
        </p:nvCxnSpPr>
        <p:spPr>
          <a:xfrm flipV="1">
            <a:off x="3274423" y="3685512"/>
            <a:ext cx="1885133" cy="111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vni poveznik sa strelicom 32"/>
          <p:cNvCxnSpPr/>
          <p:nvPr/>
        </p:nvCxnSpPr>
        <p:spPr>
          <a:xfrm flipH="1" flipV="1">
            <a:off x="7158446" y="3685512"/>
            <a:ext cx="1733005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Ravni poveznik sa strelicom 34"/>
          <p:cNvCxnSpPr/>
          <p:nvPr/>
        </p:nvCxnSpPr>
        <p:spPr>
          <a:xfrm>
            <a:off x="3082834" y="4086743"/>
            <a:ext cx="2076722" cy="426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Ravni poveznik sa strelicom 36"/>
          <p:cNvCxnSpPr/>
          <p:nvPr/>
        </p:nvCxnSpPr>
        <p:spPr>
          <a:xfrm flipH="1">
            <a:off x="7442969" y="4606834"/>
            <a:ext cx="952094" cy="3828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040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>
                <a:latin typeface="+mn-lt"/>
              </a:rPr>
              <a:t>Prikaz uzdužnog prereza bubrega</a:t>
            </a:r>
            <a:endParaRPr lang="hr-HR" sz="3200" dirty="0">
              <a:latin typeface="+mn-lt"/>
            </a:endParaRPr>
          </a:p>
        </p:txBody>
      </p:sp>
      <p:pic>
        <p:nvPicPr>
          <p:cNvPr id="5" name="Picture 42" descr="rad4BCD6.jpg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86" y="1915886"/>
            <a:ext cx="3814354" cy="3639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niOkvir 5"/>
          <p:cNvSpPr txBox="1"/>
          <p:nvPr/>
        </p:nvSpPr>
        <p:spPr>
          <a:xfrm>
            <a:off x="661851" y="2090057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b</a:t>
            </a:r>
            <a:r>
              <a:rPr lang="hr-HR" dirty="0" smtClean="0"/>
              <a:t>ubrežna arterija</a:t>
            </a:r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881742" y="4519748"/>
            <a:ext cx="1236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b</a:t>
            </a:r>
            <a:r>
              <a:rPr lang="hr-HR" dirty="0" smtClean="0"/>
              <a:t>ubrežna vena</a:t>
            </a:r>
            <a:endParaRPr lang="hr-HR" dirty="0"/>
          </a:p>
        </p:txBody>
      </p:sp>
      <p:sp>
        <p:nvSpPr>
          <p:cNvPr id="8" name="TekstniOkvir 7"/>
          <p:cNvSpPr txBox="1"/>
          <p:nvPr/>
        </p:nvSpPr>
        <p:spPr>
          <a:xfrm>
            <a:off x="3352800" y="5596034"/>
            <a:ext cx="1532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mokraćovod</a:t>
            </a:r>
            <a:endParaRPr lang="hr-HR" dirty="0"/>
          </a:p>
        </p:txBody>
      </p:sp>
      <p:cxnSp>
        <p:nvCxnSpPr>
          <p:cNvPr id="10" name="Ravni poveznik sa strelicom 9"/>
          <p:cNvCxnSpPr/>
          <p:nvPr/>
        </p:nvCxnSpPr>
        <p:spPr>
          <a:xfrm flipH="1" flipV="1">
            <a:off x="1576251" y="2621280"/>
            <a:ext cx="148046" cy="801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vni poveznik sa strelicom 11"/>
          <p:cNvCxnSpPr/>
          <p:nvPr/>
        </p:nvCxnSpPr>
        <p:spPr>
          <a:xfrm flipH="1">
            <a:off x="1500050" y="3735694"/>
            <a:ext cx="381001" cy="743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avni poveznik sa strelicom 13"/>
          <p:cNvCxnSpPr/>
          <p:nvPr/>
        </p:nvCxnSpPr>
        <p:spPr>
          <a:xfrm>
            <a:off x="2551611" y="5166079"/>
            <a:ext cx="722812" cy="389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zervirano mjesto sadržaja 1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 smtClean="0">
                <a:hlinkClick r:id="rId3"/>
              </a:rPr>
              <a:t>Istraži - Saznaj nešto više o bubrezima i mokraćnom sustavu</a:t>
            </a:r>
            <a:endParaRPr lang="hr-HR" sz="2400" dirty="0" smtClean="0"/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Kako izgledaju bubrezi, kako su građeni i čemu služe? RB str. 7.</a:t>
            </a:r>
          </a:p>
          <a:p>
            <a:pPr marL="0" indent="0">
              <a:buNone/>
            </a:pPr>
            <a:endParaRPr lang="hr-HR" sz="24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  <a:hlinkClick r:id="rId3"/>
              </a:rPr>
              <a:t>Zanimljivosti - Što utječe na rad bubrega?</a:t>
            </a:r>
            <a:endParaRPr lang="hr-HR" sz="24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0189" y="2891144"/>
            <a:ext cx="88106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36638" y="896646"/>
            <a:ext cx="948166" cy="906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77199" y="5697996"/>
            <a:ext cx="857022" cy="95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06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200</Words>
  <Application>Microsoft Office PowerPoint</Application>
  <PresentationFormat>Široki zaslon</PresentationFormat>
  <Paragraphs>63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sustava Office</vt:lpstr>
      <vt:lpstr>Održavanje ravnotežnih uvjeta u organizmu</vt:lpstr>
      <vt:lpstr>PowerPoint prezentacija</vt:lpstr>
      <vt:lpstr>Prosječne količine i načini primanja i gubitka vode u odrasla čovjeka mase oko 70 kg</vt:lpstr>
      <vt:lpstr>PowerPoint prezentacija</vt:lpstr>
      <vt:lpstr>Mokraćni sustav čovjeka</vt:lpstr>
      <vt:lpstr>Smještaj mokraćnog sustava u žene i muškarca</vt:lpstr>
      <vt:lpstr>Prikaz uzdužnog prereza bubrega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Održavanje ravnotežnih uvjeta u organizmu</dc:title>
  <dc:creator>Sanja Irić Šironja</dc:creator>
  <cp:lastModifiedBy>Sanja Irić Šironja</cp:lastModifiedBy>
  <cp:revision>27</cp:revision>
  <dcterms:created xsi:type="dcterms:W3CDTF">2019-08-12T09:58:08Z</dcterms:created>
  <dcterms:modified xsi:type="dcterms:W3CDTF">2019-08-21T08:59:53Z</dcterms:modified>
</cp:coreProperties>
</file>